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b1fd9b0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90500"/>
            <a:ext cx="8763000" cy="3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07370" y="1398240"/>
            <a:ext cx="508099" cy="209550"/>
          </a:xfrm>
          <a:prstGeom prst="roundRect">
            <a:avLst>
              <a:gd name="adj" fmla="val 18182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3099444" y="1436340"/>
            <a:ext cx="3239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3667869" y="1398240"/>
            <a:ext cx="476399" cy="209550"/>
          </a:xfrm>
          <a:prstGeom prst="roundRect">
            <a:avLst>
              <a:gd name="adj" fmla="val 18182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3760260" y="1436340"/>
            <a:ext cx="2916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4296668" y="1398240"/>
            <a:ext cx="476399" cy="209550"/>
          </a:xfrm>
          <a:prstGeom prst="roundRect">
            <a:avLst>
              <a:gd name="adj" fmla="val 18182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389059" y="1436340"/>
            <a:ext cx="2916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4925467" y="1398240"/>
            <a:ext cx="529382" cy="209550"/>
          </a:xfrm>
          <a:prstGeom prst="roundRect">
            <a:avLst>
              <a:gd name="adj" fmla="val 18182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017328" y="1436340"/>
            <a:ext cx="3456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5607248" y="1398240"/>
            <a:ext cx="529382" cy="209550"/>
          </a:xfrm>
          <a:prstGeom prst="roundRect">
            <a:avLst>
              <a:gd name="adj" fmla="val 18182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5699110" y="1436340"/>
            <a:ext cx="3456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2419865" y="1950690"/>
            <a:ext cx="43042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Geological Ages of</a:t>
            </a:r>
            <a:endParaRPr lang="en-US" sz="3000" dirty="0"/>
          </a:p>
        </p:txBody>
      </p:sp>
      <p:sp>
        <p:nvSpPr>
          <p:cNvPr id="14" name="Text 11"/>
          <p:cNvSpPr/>
          <p:nvPr/>
        </p:nvSpPr>
        <p:spPr>
          <a:xfrm>
            <a:off x="1760274" y="2522190"/>
            <a:ext cx="562345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AA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AI-Assisted Development</a:t>
            </a:r>
            <a:endParaRPr lang="en-US" sz="3600" dirty="0"/>
          </a:p>
        </p:txBody>
      </p:sp>
      <p:sp>
        <p:nvSpPr>
          <p:cNvPr id="15" name="Text 12"/>
          <p:cNvSpPr/>
          <p:nvPr/>
        </p:nvSpPr>
        <p:spPr>
          <a:xfrm>
            <a:off x="2730003" y="3322290"/>
            <a:ext cx="36838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8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8899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 Evolution Timeline — And Where We Stand Today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381000" y="4743450"/>
            <a:ext cx="116449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5566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DRAFT — December 2025</a:t>
            </a:r>
            <a:endParaRPr lang="en-US" sz="750" dirty="0"/>
          </a:p>
        </p:txBody>
      </p:sp>
      <p:sp>
        <p:nvSpPr>
          <p:cNvPr id="17" name="Text 14"/>
          <p:cNvSpPr/>
          <p:nvPr/>
        </p:nvSpPr>
        <p:spPr>
          <a:xfrm>
            <a:off x="7915721" y="4743450"/>
            <a:ext cx="86422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5566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 Logo Placeholder ]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" y="1372493"/>
            <a:ext cx="666750" cy="2550765"/>
          </a:xfrm>
          <a:prstGeom prst="rect">
            <a:avLst/>
          </a:prstGeom>
          <a:solidFill>
            <a:srgbClr val="2D1F1F"/>
          </a:solidFill>
          <a:ln w="19050">
            <a:solidFill>
              <a:srgbClr val="DC262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42888" y="1543943"/>
            <a:ext cx="485775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35"/>
              </a:lnSpc>
              <a:spcAft>
                <a:spcPts val="450"/>
              </a:spcAft>
              <a:buNone/>
            </a:pPr>
            <a:r>
              <a:rPr lang="en-US" sz="525" dirty="0">
                <a:solidFill>
                  <a:srgbClr val="DC262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GAP</a:t>
            </a:r>
            <a:endParaRPr lang="en-US" sz="525" dirty="0"/>
          </a:p>
        </p:txBody>
      </p:sp>
      <p:sp>
        <p:nvSpPr>
          <p:cNvPr id="4" name="Text 2"/>
          <p:cNvSpPr/>
          <p:nvPr/>
        </p:nvSpPr>
        <p:spPr>
          <a:xfrm>
            <a:off x="247650" y="1732508"/>
            <a:ext cx="476250" cy="495300"/>
          </a:xfrm>
          <a:prstGeom prst="roundRect">
            <a:avLst>
              <a:gd name="adj" fmla="val 8000"/>
            </a:avLst>
          </a:prstGeom>
          <a:solidFill>
            <a:srgbClr val="6B7280"/>
          </a:solidFill>
          <a:ln w="19050">
            <a:solidFill>
              <a:srgbClr val="DC262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24296" y="1913483"/>
            <a:ext cx="3294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750" dirty="0"/>
          </a:p>
        </p:txBody>
      </p:sp>
      <p:sp>
        <p:nvSpPr>
          <p:cNvPr id="6" name="Shape 4"/>
          <p:cNvSpPr/>
          <p:nvPr/>
        </p:nvSpPr>
        <p:spPr>
          <a:xfrm>
            <a:off x="704850" y="19420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04850" y="20182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950" y="1903958"/>
            <a:ext cx="0" cy="152400"/>
          </a:xfrm>
          <a:prstGeom prst="line">
            <a:avLst/>
          </a:prstGeom>
          <a:noFill/>
          <a:ln w="76200">
            <a:solidFill>
              <a:srgbClr val="DC262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47650" y="2265908"/>
            <a:ext cx="476250" cy="342900"/>
          </a:xfrm>
          <a:prstGeom prst="roundRect">
            <a:avLst>
              <a:gd name="adj" fmla="val 11111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71326" y="23840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600" dirty="0"/>
          </a:p>
        </p:txBody>
      </p:sp>
      <p:sp>
        <p:nvSpPr>
          <p:cNvPr id="11" name="Text 9"/>
          <p:cNvSpPr/>
          <p:nvPr/>
        </p:nvSpPr>
        <p:spPr>
          <a:xfrm>
            <a:off x="247650" y="2646908"/>
            <a:ext cx="476250" cy="342900"/>
          </a:xfrm>
          <a:prstGeom prst="roundRect">
            <a:avLst>
              <a:gd name="adj" fmla="val 11111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1326" y="27650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600" dirty="0"/>
          </a:p>
        </p:txBody>
      </p:sp>
      <p:sp>
        <p:nvSpPr>
          <p:cNvPr id="13" name="Text 11"/>
          <p:cNvSpPr/>
          <p:nvPr/>
        </p:nvSpPr>
        <p:spPr>
          <a:xfrm>
            <a:off x="247650" y="3027908"/>
            <a:ext cx="476250" cy="342900"/>
          </a:xfrm>
          <a:prstGeom prst="roundRect">
            <a:avLst>
              <a:gd name="adj" fmla="val 11111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50193" y="3146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247650" y="3408908"/>
            <a:ext cx="476250" cy="342900"/>
          </a:xfrm>
          <a:prstGeom prst="roundRect">
            <a:avLst>
              <a:gd name="adj" fmla="val 11111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50193" y="3527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1162050" y="993428"/>
            <a:ext cx="7600950" cy="337096"/>
          </a:xfrm>
          <a:prstGeom prst="roundRect">
            <a:avLst>
              <a:gd name="adj" fmla="val 22605"/>
            </a:avLst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90650" y="1088678"/>
            <a:ext cx="68797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 THE GAP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2179439" y="1157139"/>
            <a:ext cx="5473005" cy="9525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7766745" y="1095226"/>
            <a:ext cx="7830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Mainframe Reality</a:t>
            </a:r>
            <a:endParaRPr lang="en-US" sz="750" dirty="0"/>
          </a:p>
        </p:txBody>
      </p:sp>
      <p:pic>
        <p:nvPicPr>
          <p:cNvPr id="21" name="Image 0" descr="/home/claude/ai-evolution-presentation/images/08-mainframe-failur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635323"/>
            <a:ext cx="3705225" cy="24765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057775" y="1726853"/>
            <a:ext cx="21957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But for Mainframe...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5057775" y="2050703"/>
            <a:ext cx="3779329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dirty="0">
                <a:solidFill>
                  <a:srgbClr val="9CA3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Modern AI falls apart with COBOL. The AI hallucinates Python inside a COBOL file.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5057775" y="2439144"/>
            <a:ext cx="3705225" cy="1238250"/>
          </a:xfrm>
          <a:prstGeom prst="roundRect">
            <a:avLst>
              <a:gd name="adj" fmla="val 4615"/>
            </a:avLst>
          </a:prstGeom>
          <a:solidFill>
            <a:srgbClr val="2D1F1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5076825" y="2439144"/>
            <a:ext cx="0" cy="123825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191125" y="2534394"/>
            <a:ext cx="35461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CA5A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Reality: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5191125" y="2705844"/>
            <a:ext cx="3476625" cy="8763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8717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Limited COBOL/CICS/DB2 training data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8717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mainframe toolchain integration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8717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can't "see" zOS environments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5057775" y="3772644"/>
            <a:ext cx="3705225" cy="285750"/>
          </a:xfrm>
          <a:prstGeom prst="roundRect">
            <a:avLst>
              <a:gd name="adj" fmla="val 20000"/>
            </a:avLst>
          </a:prstGeom>
          <a:solidFill>
            <a:srgbClr val="26262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5153025" y="3848844"/>
            <a:ext cx="358502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8717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zOS / COBOL / CICS / DB2 — Still stuck in Pre-AI era</a:t>
            </a:r>
            <a:endParaRPr lang="en-US" sz="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800" y="228600"/>
            <a:ext cx="8534400" cy="628650"/>
          </a:xfrm>
          <a:prstGeom prst="roundRect">
            <a:avLst>
              <a:gd name="adj" fmla="val 12121"/>
            </a:avLst>
          </a:prstGeom>
          <a:solidFill>
            <a:srgbClr val="001A7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71500" y="419100"/>
            <a:ext cx="2625158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Licensing Fallacy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304800" y="1302097"/>
            <a:ext cx="4096494" cy="2779216"/>
          </a:xfrm>
          <a:prstGeom prst="roundRect">
            <a:avLst>
              <a:gd name="adj" fmla="val 2742"/>
            </a:avLst>
          </a:prstGeom>
          <a:solidFill>
            <a:srgbClr val="FEE2E2"/>
          </a:solidFill>
          <a:ln w="19050">
            <a:solidFill>
              <a:srgbClr val="DC262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14350" y="1511647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94866" y="1544092"/>
            <a:ext cx="146643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✗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914400" y="1570732"/>
            <a:ext cx="106050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Assumption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14350" y="2083147"/>
            <a:ext cx="37509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spcAft>
                <a:spcPts val="900"/>
              </a:spcAft>
              <a:buNone/>
            </a:pPr>
            <a:r>
              <a:rPr lang="en-US" sz="1200" i="1" dirty="0">
                <a:solidFill>
                  <a:srgbClr val="7F1D1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"Give developers AI licenses = problem solved"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14350" y="2563118"/>
            <a:ext cx="3677394" cy="1308646"/>
          </a:xfrm>
          <a:prstGeom prst="roundRect">
            <a:avLst>
              <a:gd name="adj" fmla="val 436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28650" y="2677418"/>
            <a:ext cx="351777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licenses give you:</a:t>
            </a:r>
            <a:endParaRPr lang="en-US" sz="825" dirty="0"/>
          </a:p>
        </p:txBody>
      </p:sp>
      <p:sp>
        <p:nvSpPr>
          <p:cNvPr id="11" name="Text 9"/>
          <p:cNvSpPr/>
          <p:nvPr/>
        </p:nvSpPr>
        <p:spPr>
          <a:xfrm>
            <a:off x="628650" y="2881164"/>
            <a:ext cx="3448794" cy="8763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B91C1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 to AI tools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B91C1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Chat interfaces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B91C1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completion for modern languages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4629894" y="1149846"/>
            <a:ext cx="4096494" cy="3084016"/>
          </a:xfrm>
          <a:prstGeom prst="roundRect">
            <a:avLst>
              <a:gd name="adj" fmla="val 2471"/>
            </a:avLst>
          </a:prstGeom>
          <a:solidFill>
            <a:srgbClr val="DCFCE7"/>
          </a:solidFill>
          <a:ln w="19050">
            <a:solidFill>
              <a:srgbClr val="16A34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839444" y="1359396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16A34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919960" y="1391841"/>
            <a:ext cx="146643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9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5239494" y="1418481"/>
            <a:ext cx="725778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Reality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839444" y="1930896"/>
            <a:ext cx="375094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spcAft>
                <a:spcPts val="900"/>
              </a:spcAft>
              <a:buNone/>
            </a:pPr>
            <a:r>
              <a:rPr lang="en-US" sz="1200" i="1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"The gap is in the tools, not the seats"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4839444" y="2410867"/>
            <a:ext cx="3677394" cy="1613446"/>
          </a:xfrm>
          <a:prstGeom prst="roundRect">
            <a:avLst>
              <a:gd name="adj" fmla="val 354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4953744" y="2525167"/>
            <a:ext cx="351777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16653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mainframe actually needs: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4953744" y="2728913"/>
            <a:ext cx="3448794" cy="11811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COBOL-aware AI models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zOS environment integration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SCLM/Endevor toolchain bridges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 about our specific systems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304800" y="4526310"/>
            <a:ext cx="8534400" cy="388590"/>
          </a:xfrm>
          <a:prstGeom prst="roundRect">
            <a:avLst>
              <a:gd name="adj" fmla="val 19609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323850" y="4526310"/>
            <a:ext cx="0" cy="388590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33400" y="4640610"/>
            <a:ext cx="827760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</a:t>
            </a:r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Buying more seats on a train that doesn't go to your destination doesn't help you get there.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800" y="228600"/>
            <a:ext cx="8534400" cy="609600"/>
          </a:xfrm>
          <a:prstGeom prst="roundRect">
            <a:avLst>
              <a:gd name="adj" fmla="val 12500"/>
            </a:avLst>
          </a:prstGeom>
          <a:solidFill>
            <a:srgbClr val="001A7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71500" y="419100"/>
            <a:ext cx="34465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Where Investment Needs to Go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304800" y="1459260"/>
            <a:ext cx="2047875" cy="2407890"/>
          </a:xfrm>
          <a:prstGeom prst="roundRect">
            <a:avLst>
              <a:gd name="adj" fmla="val 3721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304800" y="1478310"/>
            <a:ext cx="2047875" cy="0"/>
          </a:xfrm>
          <a:prstGeom prst="line">
            <a:avLst/>
          </a:prstGeom>
          <a:noFill/>
          <a:ln w="38100">
            <a:solidFill>
              <a:srgbClr val="0066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57200" y="1649760"/>
            <a:ext cx="177793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Tooling Integration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57200" y="2038350"/>
            <a:ext cx="1743075" cy="16764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VS Code SCLM extensions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zOS Explorer enhancements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MCP bridges to mainframe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2466975" y="1725960"/>
            <a:ext cx="2047875" cy="1874490"/>
          </a:xfrm>
          <a:prstGeom prst="roundRect">
            <a:avLst>
              <a:gd name="adj" fmla="val 4065"/>
            </a:avLst>
          </a:prstGeom>
          <a:solidFill>
            <a:srgbClr val="F3E8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2466975" y="1745010"/>
            <a:ext cx="2047875" cy="0"/>
          </a:xfrm>
          <a:prstGeom prst="line">
            <a:avLst/>
          </a:prstGeom>
          <a:noFill/>
          <a:ln w="38100">
            <a:solidFill>
              <a:srgbClr val="7C3AE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619375" y="1916460"/>
            <a:ext cx="177793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5B21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Specialized Training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2619375" y="2305050"/>
            <a:ext cx="1743075" cy="11430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COBOL fine-tuning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CICS/DB2 patterns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SDLC context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4629150" y="1459260"/>
            <a:ext cx="2047875" cy="2407890"/>
          </a:xfrm>
          <a:prstGeom prst="roundRect">
            <a:avLst>
              <a:gd name="adj" fmla="val 3721"/>
            </a:avLst>
          </a:prstGeom>
          <a:solidFill>
            <a:srgbClr val="ECFE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629150" y="1478310"/>
            <a:ext cx="2047875" cy="0"/>
          </a:xfrm>
          <a:prstGeom prst="line">
            <a:avLst/>
          </a:prstGeom>
          <a:noFill/>
          <a:ln w="38100">
            <a:solidFill>
              <a:srgbClr val="0891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781550" y="1649760"/>
            <a:ext cx="177793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155E7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Context Bridges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4781550" y="2038350"/>
            <a:ext cx="1743075" cy="16764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zOS environment exposure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 access patterns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Job scheduling awareness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791325" y="1459260"/>
            <a:ext cx="2047875" cy="2407890"/>
          </a:xfrm>
          <a:prstGeom prst="roundRect">
            <a:avLst>
              <a:gd name="adj" fmla="val 3721"/>
            </a:avLst>
          </a:prstGeom>
          <a:solidFill>
            <a:srgbClr val="FDF2F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6791325" y="1478310"/>
            <a:ext cx="2047875" cy="0"/>
          </a:xfrm>
          <a:prstGeom prst="line">
            <a:avLst/>
          </a:prstGeom>
          <a:noFill/>
          <a:ln w="38100">
            <a:solidFill>
              <a:srgbClr val="DB277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943725" y="1649760"/>
            <a:ext cx="1777937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spcAft>
                <a:spcPts val="600"/>
              </a:spcAft>
              <a:buNone/>
            </a:pPr>
            <a:r>
              <a:rPr lang="en-US" sz="900" b="1" dirty="0">
                <a:solidFill>
                  <a:srgbClr val="9D174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Specialized Agents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6943725" y="2038350"/>
            <a:ext cx="1743075" cy="16764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BE18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COBOL migration agent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BE18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JCL optimization agent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BE18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Mainframe security agent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304800" y="4488210"/>
            <a:ext cx="8534400" cy="426690"/>
          </a:xfrm>
          <a:prstGeom prst="roundRect">
            <a:avLst>
              <a:gd name="adj" fmla="val 17858"/>
            </a:avLst>
          </a:prstGeom>
          <a:solidFill>
            <a:srgbClr val="E8EDF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413766" y="4621560"/>
            <a:ext cx="831646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Investment Priority:</a:t>
            </a:r>
            <a:pPr algn="ctr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Build the bridge BEFORE buying tickets to cross it.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800" y="304800"/>
            <a:ext cx="436226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spcAft>
                <a:spcPts val="1800"/>
              </a:spcAft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Takeaways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304800" y="1727895"/>
            <a:ext cx="342900" cy="342900"/>
          </a:xfrm>
          <a:prstGeom prst="roundRect">
            <a:avLst>
              <a:gd name="adj" fmla="val 266667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33834" y="1792635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62000" y="1727895"/>
            <a:ext cx="8077200" cy="453330"/>
          </a:xfrm>
          <a:prstGeom prst="roundRect">
            <a:avLst>
              <a:gd name="adj" fmla="val 16809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33450" y="1861245"/>
            <a:ext cx="788898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is at Gen 3a/3b frontier</a:t>
            </a:r>
            <a:pPr algn="l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autonomous agents and agentic factories are here for modern stacks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304800" y="2333625"/>
            <a:ext cx="342900" cy="342900"/>
          </a:xfrm>
          <a:prstGeom prst="roundRect">
            <a:avLst>
              <a:gd name="adj" fmla="val 266667"/>
            </a:avLst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33834" y="2398365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62000" y="2333625"/>
            <a:ext cx="8077200" cy="453330"/>
          </a:xfrm>
          <a:prstGeom prst="roundRect">
            <a:avLst>
              <a:gd name="adj" fmla="val 16809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933450" y="2466975"/>
            <a:ext cx="788898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Mainframe is stuck in Pre-AI</a:t>
            </a:r>
            <a:pPr algn="l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AI tools trained on Python/JS fail catastrophically with COBOL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304800" y="2939355"/>
            <a:ext cx="342900" cy="342900"/>
          </a:xfrm>
          <a:prstGeom prst="roundRect">
            <a:avLst>
              <a:gd name="adj" fmla="val 266667"/>
            </a:avLst>
          </a:prstGeom>
          <a:solidFill>
            <a:srgbClr val="16A34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33834" y="3004096"/>
            <a:ext cx="865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62000" y="2939355"/>
            <a:ext cx="8077200" cy="453330"/>
          </a:xfrm>
          <a:prstGeom prst="roundRect">
            <a:avLst>
              <a:gd name="adj" fmla="val 16809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933450" y="3072705"/>
            <a:ext cx="788898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Gap is tooling, not licensing</a:t>
            </a:r>
            <a:pPr algn="l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investment needs to go into integration, training, and specialization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304800" y="4534942"/>
            <a:ext cx="8534400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04800" y="4692104"/>
            <a:ext cx="128108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DRAFT — December 2025</a:t>
            </a:r>
            <a:endParaRPr lang="en-US" sz="825" dirty="0"/>
          </a:p>
        </p:txBody>
      </p:sp>
      <p:sp>
        <p:nvSpPr>
          <p:cNvPr id="17" name="Text 15"/>
          <p:cNvSpPr/>
          <p:nvPr/>
        </p:nvSpPr>
        <p:spPr>
          <a:xfrm>
            <a:off x="7907089" y="4692104"/>
            <a:ext cx="950753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 Logo Placeholder ]</a:t>
            </a:r>
            <a:endParaRPr lang="en-US" sz="8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" y="1391543"/>
            <a:ext cx="666750" cy="2512665"/>
          </a:xfrm>
          <a:prstGeom prst="rect">
            <a:avLst/>
          </a:prstGeom>
          <a:solidFill>
            <a:srgbClr val="1A1A1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3457" y="1543943"/>
            <a:ext cx="52463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35"/>
              </a:lnSpc>
              <a:spcAft>
                <a:spcPts val="450"/>
              </a:spcAft>
              <a:buNone/>
            </a:pPr>
            <a:r>
              <a:rPr lang="en-US" sz="52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TIMELINE</a:t>
            </a:r>
            <a:endParaRPr lang="en-US" sz="525" dirty="0"/>
          </a:p>
        </p:txBody>
      </p:sp>
      <p:sp>
        <p:nvSpPr>
          <p:cNvPr id="4" name="Text 2"/>
          <p:cNvSpPr/>
          <p:nvPr/>
        </p:nvSpPr>
        <p:spPr>
          <a:xfrm>
            <a:off x="228600" y="1732508"/>
            <a:ext cx="514350" cy="495300"/>
          </a:xfrm>
          <a:prstGeom prst="roundRect">
            <a:avLst>
              <a:gd name="adj" fmla="val 7692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24296" y="1913483"/>
            <a:ext cx="3294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750" dirty="0"/>
          </a:p>
        </p:txBody>
      </p:sp>
      <p:sp>
        <p:nvSpPr>
          <p:cNvPr id="6" name="Shape 4"/>
          <p:cNvSpPr/>
          <p:nvPr/>
        </p:nvSpPr>
        <p:spPr>
          <a:xfrm>
            <a:off x="742950" y="19420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2950" y="20182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81050" y="1903958"/>
            <a:ext cx="0" cy="152400"/>
          </a:xfrm>
          <a:prstGeom prst="line">
            <a:avLst/>
          </a:prstGeom>
          <a:noFill/>
          <a:ln w="76200">
            <a:solidFill>
              <a:srgbClr val="6B72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8600" y="2265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71326" y="23840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600" dirty="0"/>
          </a:p>
        </p:txBody>
      </p:sp>
      <p:sp>
        <p:nvSpPr>
          <p:cNvPr id="11" name="Text 9"/>
          <p:cNvSpPr/>
          <p:nvPr/>
        </p:nvSpPr>
        <p:spPr>
          <a:xfrm>
            <a:off x="228600" y="2646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1326" y="27650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600" dirty="0"/>
          </a:p>
        </p:txBody>
      </p:sp>
      <p:sp>
        <p:nvSpPr>
          <p:cNvPr id="13" name="Text 11"/>
          <p:cNvSpPr/>
          <p:nvPr/>
        </p:nvSpPr>
        <p:spPr>
          <a:xfrm>
            <a:off x="228600" y="3027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50193" y="3146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228600" y="3408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50193" y="3527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1162050" y="898178"/>
            <a:ext cx="7600950" cy="337096"/>
          </a:xfrm>
          <a:prstGeom prst="roundRect">
            <a:avLst>
              <a:gd name="adj" fmla="val 22605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90650" y="993428"/>
            <a:ext cx="71469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 ERA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2205633" y="1061889"/>
            <a:ext cx="4910138" cy="9525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7230070" y="999976"/>
            <a:ext cx="13304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Foundation • 1950s-1980s</a:t>
            </a:r>
            <a:endParaRPr lang="en-US" sz="750" dirty="0"/>
          </a:p>
        </p:txBody>
      </p:sp>
      <p:pic>
        <p:nvPicPr>
          <p:cNvPr id="21" name="Image 0" descr="/home/claude/ai-evolution-presentation/images/01-early-computin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540073"/>
            <a:ext cx="3705225" cy="26670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057775" y="1687711"/>
            <a:ext cx="2020824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Early Computing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5057775" y="2049661"/>
            <a:ext cx="377932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origin of life — green phosphor displays, worn keyboards, industrial computing.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5057775" y="2483941"/>
            <a:ext cx="3705225" cy="1613446"/>
          </a:xfrm>
          <a:prstGeom prst="roundRect">
            <a:avLst>
              <a:gd name="adj" fmla="val 3542"/>
            </a:avLst>
          </a:prstGeom>
          <a:solidFill>
            <a:srgbClr val="E8EDF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5076825" y="2483941"/>
            <a:ext cx="0" cy="1613446"/>
          </a:xfrm>
          <a:prstGeom prst="line">
            <a:avLst/>
          </a:prstGeom>
          <a:noFill/>
          <a:ln w="38100">
            <a:solidFill>
              <a:srgbClr val="6B7280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210175" y="2598241"/>
            <a:ext cx="350729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Characteristics:</a:t>
            </a:r>
            <a:endParaRPr lang="en-US" sz="825" dirty="0"/>
          </a:p>
        </p:txBody>
      </p:sp>
      <p:sp>
        <p:nvSpPr>
          <p:cNvPr id="27" name="Text 24"/>
          <p:cNvSpPr/>
          <p:nvPr/>
        </p:nvSpPr>
        <p:spPr>
          <a:xfrm>
            <a:off x="5210175" y="2801987"/>
            <a:ext cx="3438525" cy="11811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Manual code entry on terminals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Punch cards and batch processing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syntax assistance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Knowledge in manuals and minds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" y="1391543"/>
            <a:ext cx="666750" cy="2512665"/>
          </a:xfrm>
          <a:prstGeom prst="rect">
            <a:avLst/>
          </a:prstGeom>
          <a:solidFill>
            <a:srgbClr val="1A1A1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3457" y="1543943"/>
            <a:ext cx="52463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35"/>
              </a:lnSpc>
              <a:spcAft>
                <a:spcPts val="450"/>
              </a:spcAft>
              <a:buNone/>
            </a:pPr>
            <a:r>
              <a:rPr lang="en-US" sz="52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TIMELINE</a:t>
            </a:r>
            <a:endParaRPr lang="en-US" sz="525" dirty="0"/>
          </a:p>
        </p:txBody>
      </p:sp>
      <p:sp>
        <p:nvSpPr>
          <p:cNvPr id="4" name="Text 2"/>
          <p:cNvSpPr/>
          <p:nvPr/>
        </p:nvSpPr>
        <p:spPr>
          <a:xfrm>
            <a:off x="228600" y="1732508"/>
            <a:ext cx="514350" cy="495300"/>
          </a:xfrm>
          <a:prstGeom prst="roundRect">
            <a:avLst>
              <a:gd name="adj" fmla="val 7692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24296" y="1913483"/>
            <a:ext cx="3294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750" dirty="0"/>
          </a:p>
        </p:txBody>
      </p:sp>
      <p:sp>
        <p:nvSpPr>
          <p:cNvPr id="6" name="Shape 4"/>
          <p:cNvSpPr/>
          <p:nvPr/>
        </p:nvSpPr>
        <p:spPr>
          <a:xfrm>
            <a:off x="742950" y="19420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2950" y="20182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81050" y="1903958"/>
            <a:ext cx="0" cy="152400"/>
          </a:xfrm>
          <a:prstGeom prst="line">
            <a:avLst/>
          </a:prstGeom>
          <a:noFill/>
          <a:ln w="76200">
            <a:solidFill>
              <a:srgbClr val="6B72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8600" y="2265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71326" y="23840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600" dirty="0"/>
          </a:p>
        </p:txBody>
      </p:sp>
      <p:sp>
        <p:nvSpPr>
          <p:cNvPr id="11" name="Text 9"/>
          <p:cNvSpPr/>
          <p:nvPr/>
        </p:nvSpPr>
        <p:spPr>
          <a:xfrm>
            <a:off x="228600" y="2646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1326" y="27650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600" dirty="0"/>
          </a:p>
        </p:txBody>
      </p:sp>
      <p:sp>
        <p:nvSpPr>
          <p:cNvPr id="13" name="Text 11"/>
          <p:cNvSpPr/>
          <p:nvPr/>
        </p:nvSpPr>
        <p:spPr>
          <a:xfrm>
            <a:off x="228600" y="3027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50193" y="3146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228600" y="3408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50193" y="3527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1162050" y="898178"/>
            <a:ext cx="7600950" cy="337096"/>
          </a:xfrm>
          <a:prstGeom prst="roundRect">
            <a:avLst>
              <a:gd name="adj" fmla="val 22605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90650" y="993428"/>
            <a:ext cx="71469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 ERA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2205633" y="1061889"/>
            <a:ext cx="4678859" cy="9525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998791" y="999976"/>
            <a:ext cx="156632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Sophisticated Tooling • 1990s-2010s</a:t>
            </a:r>
            <a:endParaRPr lang="en-US" sz="750" dirty="0"/>
          </a:p>
        </p:txBody>
      </p:sp>
      <p:pic>
        <p:nvPicPr>
          <p:cNvPr id="21" name="Image 0" descr="/home/claude/ai-evolution-presentation/images/02-classic-id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540073"/>
            <a:ext cx="3705225" cy="26670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057775" y="1687711"/>
            <a:ext cx="189452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Classic IDE Era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5057775" y="2049661"/>
            <a:ext cx="377932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Sophisticated but deterministic. Intelligent suggestions powered by parsing — no learning.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5057775" y="2483941"/>
            <a:ext cx="3705225" cy="1613446"/>
          </a:xfrm>
          <a:prstGeom prst="roundRect">
            <a:avLst>
              <a:gd name="adj" fmla="val 3542"/>
            </a:avLst>
          </a:prstGeom>
          <a:solidFill>
            <a:srgbClr val="E8EDF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5076825" y="2483941"/>
            <a:ext cx="0" cy="1613446"/>
          </a:xfrm>
          <a:prstGeom prst="line">
            <a:avLst/>
          </a:prstGeom>
          <a:noFill/>
          <a:ln w="38100">
            <a:solidFill>
              <a:srgbClr val="6B7280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210175" y="2598241"/>
            <a:ext cx="350729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Characteristics:</a:t>
            </a:r>
            <a:endParaRPr lang="en-US" sz="825" dirty="0"/>
          </a:p>
        </p:txBody>
      </p:sp>
      <p:sp>
        <p:nvSpPr>
          <p:cNvPr id="27" name="Text 24"/>
          <p:cNvSpPr/>
          <p:nvPr/>
        </p:nvSpPr>
        <p:spPr>
          <a:xfrm>
            <a:off x="5210175" y="2801987"/>
            <a:ext cx="3438525" cy="11811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Syntax highlighting and navigation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Rule-based autocomplete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Static analysis and linting</a:t>
            </a:r>
            <a:endParaRPr lang="en-US" sz="1350" dirty="0"/>
          </a:p>
          <a:p>
            <a:pPr algn="l" marL="76200" indent="-762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Integrated debugging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" y="1391543"/>
            <a:ext cx="666750" cy="2512665"/>
          </a:xfrm>
          <a:prstGeom prst="rect">
            <a:avLst/>
          </a:prstGeom>
          <a:solidFill>
            <a:srgbClr val="1A1A1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3457" y="1543943"/>
            <a:ext cx="52463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35"/>
              </a:lnSpc>
              <a:spcAft>
                <a:spcPts val="450"/>
              </a:spcAft>
              <a:buNone/>
            </a:pPr>
            <a:r>
              <a:rPr lang="en-US" sz="52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TIMELINE</a:t>
            </a:r>
            <a:endParaRPr lang="en-US" sz="525" dirty="0"/>
          </a:p>
        </p:txBody>
      </p:sp>
      <p:sp>
        <p:nvSpPr>
          <p:cNvPr id="4" name="Text 2"/>
          <p:cNvSpPr/>
          <p:nvPr/>
        </p:nvSpPr>
        <p:spPr>
          <a:xfrm>
            <a:off x="228600" y="1732508"/>
            <a:ext cx="514350" cy="495300"/>
          </a:xfrm>
          <a:prstGeom prst="roundRect">
            <a:avLst>
              <a:gd name="adj" fmla="val 7692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24296" y="1913483"/>
            <a:ext cx="32941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750" dirty="0"/>
          </a:p>
        </p:txBody>
      </p:sp>
      <p:sp>
        <p:nvSpPr>
          <p:cNvPr id="6" name="Shape 4"/>
          <p:cNvSpPr/>
          <p:nvPr/>
        </p:nvSpPr>
        <p:spPr>
          <a:xfrm>
            <a:off x="742950" y="19420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2950" y="20182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81050" y="1903958"/>
            <a:ext cx="0" cy="152400"/>
          </a:xfrm>
          <a:prstGeom prst="line">
            <a:avLst/>
          </a:prstGeom>
          <a:noFill/>
          <a:ln w="76200">
            <a:solidFill>
              <a:srgbClr val="6B72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8600" y="2265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71326" y="23840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600" dirty="0"/>
          </a:p>
        </p:txBody>
      </p:sp>
      <p:sp>
        <p:nvSpPr>
          <p:cNvPr id="11" name="Text 9"/>
          <p:cNvSpPr/>
          <p:nvPr/>
        </p:nvSpPr>
        <p:spPr>
          <a:xfrm>
            <a:off x="228600" y="2646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1326" y="27650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600" dirty="0"/>
          </a:p>
        </p:txBody>
      </p:sp>
      <p:sp>
        <p:nvSpPr>
          <p:cNvPr id="13" name="Text 11"/>
          <p:cNvSpPr/>
          <p:nvPr/>
        </p:nvSpPr>
        <p:spPr>
          <a:xfrm>
            <a:off x="228600" y="3027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50193" y="3146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228600" y="3408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50193" y="3527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1162050" y="993428"/>
            <a:ext cx="7600950" cy="337096"/>
          </a:xfrm>
          <a:prstGeom prst="roundRect">
            <a:avLst>
              <a:gd name="adj" fmla="val 22605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90650" y="1088678"/>
            <a:ext cx="71469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 ERA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2205633" y="1157139"/>
            <a:ext cx="4714280" cy="9525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7034213" y="1095226"/>
            <a:ext cx="153019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Collective Knowledge • 2008-2020s</a:t>
            </a:r>
            <a:endParaRPr lang="en-US" sz="750" dirty="0"/>
          </a:p>
        </p:txBody>
      </p:sp>
      <p:pic>
        <p:nvPicPr>
          <p:cNvPr id="21" name="Image 0" descr="/home/claude/ai-evolution-presentation/images/03-stackoverflow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635323"/>
            <a:ext cx="3705225" cy="24765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057775" y="1724025"/>
            <a:ext cx="2302574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Stack Overflow Era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5057775" y="2066925"/>
            <a:ext cx="3779329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Collective human knowledge. Upvotes, green checkmarks, copy-paste workflows.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5057775" y="2455366"/>
            <a:ext cx="3705225" cy="1238250"/>
          </a:xfrm>
          <a:prstGeom prst="roundRect">
            <a:avLst>
              <a:gd name="adj" fmla="val 4615"/>
            </a:avLst>
          </a:prstGeom>
          <a:solidFill>
            <a:srgbClr val="E8EDF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5076825" y="2455366"/>
            <a:ext cx="0" cy="1238250"/>
          </a:xfrm>
          <a:prstGeom prst="line">
            <a:avLst/>
          </a:prstGeom>
          <a:noFill/>
          <a:ln w="38100">
            <a:solidFill>
              <a:srgbClr val="6B7280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191125" y="2550616"/>
            <a:ext cx="35461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Characteristics: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5191125" y="2722066"/>
            <a:ext cx="3476625" cy="8763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Search → Find → Copy → Adapt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Community-curated answers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Human experts as gatekeepers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5057775" y="3788866"/>
            <a:ext cx="3705225" cy="272355"/>
          </a:xfrm>
          <a:prstGeom prst="roundRect">
            <a:avLst>
              <a:gd name="adj" fmla="val 20984"/>
            </a:avLst>
          </a:prstGeom>
          <a:solidFill>
            <a:srgbClr val="FEF3C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Shape 26"/>
          <p:cNvSpPr/>
          <p:nvPr/>
        </p:nvSpPr>
        <p:spPr>
          <a:xfrm>
            <a:off x="5076825" y="3788866"/>
            <a:ext cx="0" cy="272355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5191125" y="3865066"/>
            <a:ext cx="35461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⚠ Extinction Event:</a:t>
            </a:r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Declines as conversational AI emerges</a:t>
            </a:r>
            <a:endParaRPr lang="en-US" sz="6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" y="1391543"/>
            <a:ext cx="666750" cy="2512665"/>
          </a:xfrm>
          <a:prstGeom prst="rect">
            <a:avLst/>
          </a:prstGeom>
          <a:solidFill>
            <a:srgbClr val="1A1A1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3457" y="1543943"/>
            <a:ext cx="52463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35"/>
              </a:lnSpc>
              <a:spcAft>
                <a:spcPts val="450"/>
              </a:spcAft>
              <a:buNone/>
            </a:pPr>
            <a:r>
              <a:rPr lang="en-US" sz="52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TIMELINE</a:t>
            </a:r>
            <a:endParaRPr lang="en-US" sz="525" dirty="0"/>
          </a:p>
        </p:txBody>
      </p:sp>
      <p:sp>
        <p:nvSpPr>
          <p:cNvPr id="4" name="Text 2"/>
          <p:cNvSpPr/>
          <p:nvPr/>
        </p:nvSpPr>
        <p:spPr>
          <a:xfrm>
            <a:off x="228600" y="1732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8676" y="1850678"/>
            <a:ext cx="25913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600" dirty="0"/>
          </a:p>
        </p:txBody>
      </p:sp>
      <p:sp>
        <p:nvSpPr>
          <p:cNvPr id="6" name="Text 4"/>
          <p:cNvSpPr/>
          <p:nvPr/>
        </p:nvSpPr>
        <p:spPr>
          <a:xfrm>
            <a:off x="228600" y="2113508"/>
            <a:ext cx="514350" cy="495300"/>
          </a:xfrm>
          <a:prstGeom prst="roundRect">
            <a:avLst>
              <a:gd name="adj" fmla="val 7692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42751" y="2294483"/>
            <a:ext cx="2916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750" dirty="0"/>
          </a:p>
        </p:txBody>
      </p:sp>
      <p:sp>
        <p:nvSpPr>
          <p:cNvPr id="8" name="Shape 6"/>
          <p:cNvSpPr/>
          <p:nvPr/>
        </p:nvSpPr>
        <p:spPr>
          <a:xfrm>
            <a:off x="742950" y="23230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950" y="23992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81050" y="2284958"/>
            <a:ext cx="0" cy="152400"/>
          </a:xfrm>
          <a:prstGeom prst="line">
            <a:avLst/>
          </a:prstGeom>
          <a:noFill/>
          <a:ln w="76200">
            <a:solidFill>
              <a:srgbClr val="0891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28600" y="2646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371326" y="27650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600" dirty="0"/>
          </a:p>
        </p:txBody>
      </p:sp>
      <p:sp>
        <p:nvSpPr>
          <p:cNvPr id="13" name="Text 11"/>
          <p:cNvSpPr/>
          <p:nvPr/>
        </p:nvSpPr>
        <p:spPr>
          <a:xfrm>
            <a:off x="228600" y="3027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50193" y="3146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228600" y="3408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50193" y="3527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1162050" y="898178"/>
            <a:ext cx="7600950" cy="337096"/>
          </a:xfrm>
          <a:prstGeom prst="roundRect">
            <a:avLst>
              <a:gd name="adj" fmla="val 22605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90650" y="993428"/>
            <a:ext cx="148480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 — AI ERA BEGINS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2960638" y="1061889"/>
            <a:ext cx="4026396" cy="9525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7101334" y="999976"/>
            <a:ext cx="146172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ML Code Completion • 2021-2022</a:t>
            </a:r>
            <a:endParaRPr lang="en-US" sz="750" dirty="0"/>
          </a:p>
        </p:txBody>
      </p:sp>
      <p:pic>
        <p:nvPicPr>
          <p:cNvPr id="21" name="Image 0" descr="/home/claude/ai-evolution-presentation/images/04-copilo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540073"/>
            <a:ext cx="3705225" cy="26670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057775" y="1762125"/>
            <a:ext cx="2963228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Cambrian Explosion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5057775" y="2105025"/>
            <a:ext cx="3779329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the first time, AI predicts multiple lines of contextual code — not just method names.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5057775" y="2493466"/>
            <a:ext cx="3705225" cy="1238250"/>
          </a:xfrm>
          <a:prstGeom prst="roundRect">
            <a:avLst>
              <a:gd name="adj" fmla="val 4615"/>
            </a:avLst>
          </a:prstGeom>
          <a:solidFill>
            <a:srgbClr val="ECFE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5076825" y="2493466"/>
            <a:ext cx="0" cy="1238250"/>
          </a:xfrm>
          <a:prstGeom prst="line">
            <a:avLst/>
          </a:prstGeom>
          <a:noFill/>
          <a:ln w="38100">
            <a:solidFill>
              <a:srgbClr val="0891B2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191125" y="2588716"/>
            <a:ext cx="35461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55E7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Innovations: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5191125" y="2760166"/>
            <a:ext cx="3476625" cy="8763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ML-powered predictions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Context-aware multi-line suggestions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E74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Trained on billions of code lines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5057775" y="3826966"/>
            <a:ext cx="709910" cy="196155"/>
          </a:xfrm>
          <a:prstGeom prst="roundRect">
            <a:avLst>
              <a:gd name="adj" fmla="val 19423"/>
            </a:avLst>
          </a:prstGeom>
          <a:solidFill>
            <a:srgbClr val="E0F2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5133975" y="3865066"/>
            <a:ext cx="56866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0369A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 Copilot</a:t>
            </a:r>
            <a:endParaRPr lang="en-US" sz="675" dirty="0"/>
          </a:p>
        </p:txBody>
      </p:sp>
      <p:sp>
        <p:nvSpPr>
          <p:cNvPr id="30" name="Text 27"/>
          <p:cNvSpPr/>
          <p:nvPr/>
        </p:nvSpPr>
        <p:spPr>
          <a:xfrm>
            <a:off x="5824835" y="3826966"/>
            <a:ext cx="452735" cy="196155"/>
          </a:xfrm>
          <a:prstGeom prst="roundRect">
            <a:avLst>
              <a:gd name="adj" fmla="val 19423"/>
            </a:avLst>
          </a:prstGeom>
          <a:solidFill>
            <a:srgbClr val="E0F2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8"/>
          <p:cNvSpPr/>
          <p:nvPr/>
        </p:nvSpPr>
        <p:spPr>
          <a:xfrm>
            <a:off x="5901035" y="3865066"/>
            <a:ext cx="30634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0369A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Tabnine</a:t>
            </a:r>
            <a:endParaRPr lang="en-US" sz="675" dirty="0"/>
          </a:p>
        </p:txBody>
      </p:sp>
      <p:sp>
        <p:nvSpPr>
          <p:cNvPr id="32" name="Text 29"/>
          <p:cNvSpPr/>
          <p:nvPr/>
        </p:nvSpPr>
        <p:spPr>
          <a:xfrm>
            <a:off x="6334720" y="3826966"/>
            <a:ext cx="495598" cy="196155"/>
          </a:xfrm>
          <a:prstGeom prst="roundRect">
            <a:avLst>
              <a:gd name="adj" fmla="val 19423"/>
            </a:avLst>
          </a:prstGeom>
          <a:solidFill>
            <a:srgbClr val="E0F2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6410920" y="3865066"/>
            <a:ext cx="35006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0369A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Codeium</a:t>
            </a:r>
            <a:endParaRPr lang="en-US" sz="6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" y="1391543"/>
            <a:ext cx="666750" cy="2512665"/>
          </a:xfrm>
          <a:prstGeom prst="rect">
            <a:avLst/>
          </a:prstGeom>
          <a:solidFill>
            <a:srgbClr val="1A1A1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3457" y="1543943"/>
            <a:ext cx="52463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35"/>
              </a:lnSpc>
              <a:spcAft>
                <a:spcPts val="450"/>
              </a:spcAft>
              <a:buNone/>
            </a:pPr>
            <a:r>
              <a:rPr lang="en-US" sz="52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TIMELINE</a:t>
            </a:r>
            <a:endParaRPr lang="en-US" sz="525" dirty="0"/>
          </a:p>
        </p:txBody>
      </p:sp>
      <p:sp>
        <p:nvSpPr>
          <p:cNvPr id="4" name="Text 2"/>
          <p:cNvSpPr/>
          <p:nvPr/>
        </p:nvSpPr>
        <p:spPr>
          <a:xfrm>
            <a:off x="228600" y="1732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8676" y="1850678"/>
            <a:ext cx="25913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600" dirty="0"/>
          </a:p>
        </p:txBody>
      </p:sp>
      <p:sp>
        <p:nvSpPr>
          <p:cNvPr id="6" name="Text 4"/>
          <p:cNvSpPr/>
          <p:nvPr/>
        </p:nvSpPr>
        <p:spPr>
          <a:xfrm>
            <a:off x="228600" y="2113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71326" y="22316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600" dirty="0"/>
          </a:p>
        </p:txBody>
      </p:sp>
      <p:sp>
        <p:nvSpPr>
          <p:cNvPr id="8" name="Text 6"/>
          <p:cNvSpPr/>
          <p:nvPr/>
        </p:nvSpPr>
        <p:spPr>
          <a:xfrm>
            <a:off x="228600" y="2494508"/>
            <a:ext cx="514350" cy="495300"/>
          </a:xfrm>
          <a:prstGeom prst="roundRect">
            <a:avLst>
              <a:gd name="adj" fmla="val 7692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42751" y="2675483"/>
            <a:ext cx="2916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742950" y="27040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2950" y="27802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81050" y="2665958"/>
            <a:ext cx="0" cy="152400"/>
          </a:xfrm>
          <a:prstGeom prst="line">
            <a:avLst/>
          </a:prstGeom>
          <a:noFill/>
          <a:ln w="76200">
            <a:solidFill>
              <a:srgbClr val="0066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28600" y="3027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350193" y="3146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600" dirty="0"/>
          </a:p>
        </p:txBody>
      </p:sp>
      <p:sp>
        <p:nvSpPr>
          <p:cNvPr id="15" name="Text 13"/>
          <p:cNvSpPr/>
          <p:nvPr/>
        </p:nvSpPr>
        <p:spPr>
          <a:xfrm>
            <a:off x="228600" y="3408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50193" y="3527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1162050" y="898178"/>
            <a:ext cx="7600950" cy="337096"/>
          </a:xfrm>
          <a:prstGeom prst="roundRect">
            <a:avLst>
              <a:gd name="adj" fmla="val 22605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90650" y="993428"/>
            <a:ext cx="36934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1867049" y="1061889"/>
            <a:ext cx="5264646" cy="9525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7245995" y="999976"/>
            <a:ext cx="13141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Conversational AI • 2022-2024</a:t>
            </a:r>
            <a:endParaRPr lang="en-US" sz="750" dirty="0"/>
          </a:p>
        </p:txBody>
      </p:sp>
      <p:pic>
        <p:nvPicPr>
          <p:cNvPr id="21" name="Image 0" descr="/home/claude/ai-evolution-presentation/images/05-chat-ai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540073"/>
            <a:ext cx="3705225" cy="26670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057775" y="1762125"/>
            <a:ext cx="2506599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Dialogue Begins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5057775" y="2105025"/>
            <a:ext cx="3779329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Natural language in, explained code out. AI understands intent, provides context, explains reasoning.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5057775" y="2493466"/>
            <a:ext cx="3705225" cy="1238250"/>
          </a:xfrm>
          <a:prstGeom prst="roundRect">
            <a:avLst>
              <a:gd name="adj" fmla="val 4615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5076825" y="2493466"/>
            <a:ext cx="0" cy="1238250"/>
          </a:xfrm>
          <a:prstGeom prst="line">
            <a:avLst/>
          </a:prstGeom>
          <a:noFill/>
          <a:ln w="38100">
            <a:solidFill>
              <a:srgbClr val="0066CC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191125" y="2588716"/>
            <a:ext cx="35461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Paradigm Shift: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5191125" y="2760166"/>
            <a:ext cx="3476625" cy="8763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Ask in natural language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Receive explained code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Iterate through conversation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5057775" y="3826966"/>
            <a:ext cx="509736" cy="196155"/>
          </a:xfrm>
          <a:prstGeom prst="roundRect">
            <a:avLst>
              <a:gd name="adj" fmla="val 19423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5133975" y="3865066"/>
            <a:ext cx="364483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ChatGPT</a:t>
            </a:r>
            <a:endParaRPr lang="en-US" sz="675" dirty="0"/>
          </a:p>
        </p:txBody>
      </p:sp>
      <p:sp>
        <p:nvSpPr>
          <p:cNvPr id="30" name="Text 27"/>
          <p:cNvSpPr/>
          <p:nvPr/>
        </p:nvSpPr>
        <p:spPr>
          <a:xfrm>
            <a:off x="5624661" y="3826966"/>
            <a:ext cx="424160" cy="196155"/>
          </a:xfrm>
          <a:prstGeom prst="roundRect">
            <a:avLst>
              <a:gd name="adj" fmla="val 19423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8"/>
          <p:cNvSpPr/>
          <p:nvPr/>
        </p:nvSpPr>
        <p:spPr>
          <a:xfrm>
            <a:off x="5700861" y="3865066"/>
            <a:ext cx="27719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</a:t>
            </a:r>
            <a:endParaRPr lang="en-US" sz="675" dirty="0"/>
          </a:p>
        </p:txBody>
      </p:sp>
      <p:sp>
        <p:nvSpPr>
          <p:cNvPr id="32" name="Text 29"/>
          <p:cNvSpPr/>
          <p:nvPr/>
        </p:nvSpPr>
        <p:spPr>
          <a:xfrm>
            <a:off x="6105971" y="3826966"/>
            <a:ext cx="424011" cy="196155"/>
          </a:xfrm>
          <a:prstGeom prst="roundRect">
            <a:avLst>
              <a:gd name="adj" fmla="val 19423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6182171" y="3865066"/>
            <a:ext cx="27704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Gemini</a:t>
            </a:r>
            <a:endParaRPr lang="en-US" sz="6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" y="1391543"/>
            <a:ext cx="666750" cy="2512665"/>
          </a:xfrm>
          <a:prstGeom prst="rect">
            <a:avLst/>
          </a:prstGeom>
          <a:solidFill>
            <a:srgbClr val="1A1A1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3457" y="1543943"/>
            <a:ext cx="52463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35"/>
              </a:lnSpc>
              <a:spcAft>
                <a:spcPts val="450"/>
              </a:spcAft>
              <a:buNone/>
            </a:pPr>
            <a:r>
              <a:rPr lang="en-US" sz="52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TIMELINE</a:t>
            </a:r>
            <a:endParaRPr lang="en-US" sz="525" dirty="0"/>
          </a:p>
        </p:txBody>
      </p:sp>
      <p:sp>
        <p:nvSpPr>
          <p:cNvPr id="4" name="Text 2"/>
          <p:cNvSpPr/>
          <p:nvPr/>
        </p:nvSpPr>
        <p:spPr>
          <a:xfrm>
            <a:off x="228600" y="1732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8676" y="1850678"/>
            <a:ext cx="25913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600" dirty="0"/>
          </a:p>
        </p:txBody>
      </p:sp>
      <p:sp>
        <p:nvSpPr>
          <p:cNvPr id="6" name="Text 4"/>
          <p:cNvSpPr/>
          <p:nvPr/>
        </p:nvSpPr>
        <p:spPr>
          <a:xfrm>
            <a:off x="228600" y="2113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71326" y="22316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600" dirty="0"/>
          </a:p>
        </p:txBody>
      </p:sp>
      <p:sp>
        <p:nvSpPr>
          <p:cNvPr id="8" name="Text 6"/>
          <p:cNvSpPr/>
          <p:nvPr/>
        </p:nvSpPr>
        <p:spPr>
          <a:xfrm>
            <a:off x="228600" y="2494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71326" y="26126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600" dirty="0"/>
          </a:p>
        </p:txBody>
      </p:sp>
      <p:sp>
        <p:nvSpPr>
          <p:cNvPr id="10" name="Text 8"/>
          <p:cNvSpPr/>
          <p:nvPr/>
        </p:nvSpPr>
        <p:spPr>
          <a:xfrm>
            <a:off x="228600" y="2875508"/>
            <a:ext cx="514350" cy="495300"/>
          </a:xfrm>
          <a:prstGeom prst="roundRect">
            <a:avLst>
              <a:gd name="adj" fmla="val 7692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16260" y="3056483"/>
            <a:ext cx="34565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750" dirty="0"/>
          </a:p>
        </p:txBody>
      </p:sp>
      <p:sp>
        <p:nvSpPr>
          <p:cNvPr id="12" name="Shape 10"/>
          <p:cNvSpPr/>
          <p:nvPr/>
        </p:nvSpPr>
        <p:spPr>
          <a:xfrm>
            <a:off x="742950" y="30850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42950" y="31612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81050" y="3046958"/>
            <a:ext cx="0" cy="152400"/>
          </a:xfrm>
          <a:prstGeom prst="line">
            <a:avLst/>
          </a:prstGeom>
          <a:noFill/>
          <a:ln w="76200">
            <a:solidFill>
              <a:srgbClr val="7C3AE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28600" y="34089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350193" y="35270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600" dirty="0"/>
          </a:p>
        </p:txBody>
      </p:sp>
      <p:sp>
        <p:nvSpPr>
          <p:cNvPr id="17" name="Text 15"/>
          <p:cNvSpPr/>
          <p:nvPr/>
        </p:nvSpPr>
        <p:spPr>
          <a:xfrm>
            <a:off x="1162050" y="898178"/>
            <a:ext cx="7600950" cy="337096"/>
          </a:xfrm>
          <a:prstGeom prst="roundRect">
            <a:avLst>
              <a:gd name="adj" fmla="val 22605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90650" y="993428"/>
            <a:ext cx="438564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1934914" y="1061889"/>
            <a:ext cx="4974431" cy="9525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7023646" y="999976"/>
            <a:ext cx="15409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Autonomous Agents • 2024-Present</a:t>
            </a:r>
            <a:endParaRPr lang="en-US" sz="750" dirty="0"/>
          </a:p>
        </p:txBody>
      </p:sp>
      <p:pic>
        <p:nvPicPr>
          <p:cNvPr id="21" name="Image 0" descr="/home/claude/ai-evolution-presentation/images/06-autonomous-age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540073"/>
            <a:ext cx="3705225" cy="26670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057775" y="1682948"/>
            <a:ext cx="339071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From Dialogue to Autonomy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5057775" y="2025848"/>
            <a:ext cx="3779329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reasons, plans, and executes. You provide intent, it delivers outcomes.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5057775" y="2267694"/>
            <a:ext cx="3705225" cy="1543050"/>
          </a:xfrm>
          <a:prstGeom prst="roundRect">
            <a:avLst>
              <a:gd name="adj" fmla="val 3704"/>
            </a:avLst>
          </a:prstGeom>
          <a:solidFill>
            <a:srgbClr val="F3E8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5076825" y="2267694"/>
            <a:ext cx="0" cy="1543050"/>
          </a:xfrm>
          <a:prstGeom prst="line">
            <a:avLst/>
          </a:prstGeom>
          <a:noFill/>
          <a:ln w="38100">
            <a:solidFill>
              <a:srgbClr val="7C3AED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191125" y="2362944"/>
            <a:ext cx="35461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5B21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Agentic Capabilities: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5191125" y="2534394"/>
            <a:ext cx="3476625" cy="11811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Autonomous planning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File system operations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Multi-step execution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Self-correction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5057775" y="3905994"/>
            <a:ext cx="652909" cy="196155"/>
          </a:xfrm>
          <a:prstGeom prst="roundRect">
            <a:avLst>
              <a:gd name="adj" fmla="val 19423"/>
            </a:avLst>
          </a:prstGeom>
          <a:solidFill>
            <a:srgbClr val="EDE9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5133975" y="3944094"/>
            <a:ext cx="51051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5B21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Code</a:t>
            </a:r>
            <a:endParaRPr lang="en-US" sz="675" dirty="0"/>
          </a:p>
        </p:txBody>
      </p:sp>
      <p:sp>
        <p:nvSpPr>
          <p:cNvPr id="30" name="Text 27"/>
          <p:cNvSpPr/>
          <p:nvPr/>
        </p:nvSpPr>
        <p:spPr>
          <a:xfrm>
            <a:off x="5767834" y="3905994"/>
            <a:ext cx="652760" cy="196155"/>
          </a:xfrm>
          <a:prstGeom prst="roundRect">
            <a:avLst>
              <a:gd name="adj" fmla="val 19423"/>
            </a:avLst>
          </a:prstGeom>
          <a:solidFill>
            <a:srgbClr val="EDE9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8"/>
          <p:cNvSpPr/>
          <p:nvPr/>
        </p:nvSpPr>
        <p:spPr>
          <a:xfrm>
            <a:off x="5844034" y="3944094"/>
            <a:ext cx="51036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5B21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Cursor Agent</a:t>
            </a:r>
            <a:endParaRPr lang="en-US" sz="675" dirty="0"/>
          </a:p>
        </p:txBody>
      </p:sp>
      <p:sp>
        <p:nvSpPr>
          <p:cNvPr id="32" name="Text 29"/>
          <p:cNvSpPr/>
          <p:nvPr/>
        </p:nvSpPr>
        <p:spPr>
          <a:xfrm>
            <a:off x="6477744" y="3905994"/>
            <a:ext cx="490686" cy="196155"/>
          </a:xfrm>
          <a:prstGeom prst="roundRect">
            <a:avLst>
              <a:gd name="adj" fmla="val 19423"/>
            </a:avLst>
          </a:prstGeom>
          <a:solidFill>
            <a:srgbClr val="EDE9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6553944" y="3944094"/>
            <a:ext cx="34505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"/>
              </a:lnSpc>
              <a:buNone/>
            </a:pPr>
            <a:r>
              <a:rPr lang="en-US" sz="675" dirty="0">
                <a:solidFill>
                  <a:srgbClr val="5B21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Windsurf</a:t>
            </a:r>
            <a:endParaRPr lang="en-US" sz="6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" y="1391543"/>
            <a:ext cx="666750" cy="2512665"/>
          </a:xfrm>
          <a:prstGeom prst="rect">
            <a:avLst/>
          </a:prstGeom>
          <a:solidFill>
            <a:srgbClr val="1A1A1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3457" y="1543943"/>
            <a:ext cx="524637" cy="9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35"/>
              </a:lnSpc>
              <a:spcAft>
                <a:spcPts val="450"/>
              </a:spcAft>
              <a:buNone/>
            </a:pPr>
            <a:r>
              <a:rPr lang="en-US" sz="52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TIMELINE</a:t>
            </a:r>
            <a:endParaRPr lang="en-US" sz="525" dirty="0"/>
          </a:p>
        </p:txBody>
      </p:sp>
      <p:sp>
        <p:nvSpPr>
          <p:cNvPr id="4" name="Text 2"/>
          <p:cNvSpPr/>
          <p:nvPr/>
        </p:nvSpPr>
        <p:spPr>
          <a:xfrm>
            <a:off x="228600" y="1732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58676" y="1850678"/>
            <a:ext cx="25913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600" dirty="0"/>
          </a:p>
        </p:txBody>
      </p:sp>
      <p:sp>
        <p:nvSpPr>
          <p:cNvPr id="6" name="Text 4"/>
          <p:cNvSpPr/>
          <p:nvPr/>
        </p:nvSpPr>
        <p:spPr>
          <a:xfrm>
            <a:off x="228600" y="2113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71326" y="22316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600" dirty="0"/>
          </a:p>
        </p:txBody>
      </p:sp>
      <p:sp>
        <p:nvSpPr>
          <p:cNvPr id="8" name="Text 6"/>
          <p:cNvSpPr/>
          <p:nvPr/>
        </p:nvSpPr>
        <p:spPr>
          <a:xfrm>
            <a:off x="228600" y="2494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71326" y="2612678"/>
            <a:ext cx="233324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600" dirty="0"/>
          </a:p>
        </p:txBody>
      </p:sp>
      <p:sp>
        <p:nvSpPr>
          <p:cNvPr id="10" name="Text 8"/>
          <p:cNvSpPr/>
          <p:nvPr/>
        </p:nvSpPr>
        <p:spPr>
          <a:xfrm>
            <a:off x="228600" y="2875508"/>
            <a:ext cx="514350" cy="342900"/>
          </a:xfrm>
          <a:prstGeom prst="roundRect">
            <a:avLst>
              <a:gd name="adj" fmla="val 11111"/>
            </a:avLst>
          </a:prstGeom>
          <a:solidFill>
            <a:srgbClr val="7C3AED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350193" y="2993678"/>
            <a:ext cx="27658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600" dirty="0"/>
          </a:p>
        </p:txBody>
      </p:sp>
      <p:sp>
        <p:nvSpPr>
          <p:cNvPr id="12" name="Text 10"/>
          <p:cNvSpPr/>
          <p:nvPr/>
        </p:nvSpPr>
        <p:spPr>
          <a:xfrm>
            <a:off x="228600" y="3256508"/>
            <a:ext cx="514350" cy="495300"/>
          </a:xfrm>
          <a:prstGeom prst="roundRect">
            <a:avLst>
              <a:gd name="adj" fmla="val 7692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313730" y="3437483"/>
            <a:ext cx="35097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750" dirty="0"/>
          </a:p>
        </p:txBody>
      </p:sp>
      <p:sp>
        <p:nvSpPr>
          <p:cNvPr id="14" name="Shape 12"/>
          <p:cNvSpPr/>
          <p:nvPr/>
        </p:nvSpPr>
        <p:spPr>
          <a:xfrm>
            <a:off x="742950" y="34660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42950" y="3542258"/>
            <a:ext cx="76200" cy="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81050" y="3427958"/>
            <a:ext cx="0" cy="152400"/>
          </a:xfrm>
          <a:prstGeom prst="line">
            <a:avLst/>
          </a:prstGeom>
          <a:noFill/>
          <a:ln w="76200">
            <a:solidFill>
              <a:srgbClr val="DB277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162050" y="993428"/>
            <a:ext cx="7600950" cy="337096"/>
          </a:xfrm>
          <a:prstGeom prst="roundRect">
            <a:avLst>
              <a:gd name="adj" fmla="val 22605"/>
            </a:avLst>
          </a:prstGeom>
          <a:solidFill>
            <a:srgbClr val="DB277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90650" y="1088678"/>
            <a:ext cx="44433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825" dirty="0"/>
          </a:p>
        </p:txBody>
      </p:sp>
      <p:sp>
        <p:nvSpPr>
          <p:cNvPr id="19" name="Text 17"/>
          <p:cNvSpPr/>
          <p:nvPr/>
        </p:nvSpPr>
        <p:spPr>
          <a:xfrm>
            <a:off x="1940570" y="1157139"/>
            <a:ext cx="5106739" cy="9525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7161609" y="1095226"/>
            <a:ext cx="140024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Agentic Factory • Emerging Now</a:t>
            </a:r>
            <a:endParaRPr lang="en-US" sz="750" dirty="0"/>
          </a:p>
        </p:txBody>
      </p:sp>
      <p:pic>
        <p:nvPicPr>
          <p:cNvPr id="21" name="Image 0" descr="/home/claude/ai-evolution-presentation/images/07-agentic-factory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0" y="1635323"/>
            <a:ext cx="3705225" cy="24765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057775" y="1787872"/>
            <a:ext cx="3322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1A1A1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Emergence of Civilization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5057775" y="2111722"/>
            <a:ext cx="3779329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5"/>
              </a:lnSpc>
              <a:buNone/>
            </a:pPr>
            <a:r>
              <a:rPr lang="en-US" sz="825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Specialized agents — Architect, Security, Tester — orchestrated into a collaborative factory.</a:t>
            </a:r>
            <a:endParaRPr lang="en-US" sz="825" dirty="0"/>
          </a:p>
        </p:txBody>
      </p:sp>
      <p:sp>
        <p:nvSpPr>
          <p:cNvPr id="24" name="Text 21"/>
          <p:cNvSpPr/>
          <p:nvPr/>
        </p:nvSpPr>
        <p:spPr>
          <a:xfrm>
            <a:off x="5057775" y="2500164"/>
            <a:ext cx="3705225" cy="1238250"/>
          </a:xfrm>
          <a:prstGeom prst="roundRect">
            <a:avLst>
              <a:gd name="adj" fmla="val 4615"/>
            </a:avLst>
          </a:prstGeom>
          <a:solidFill>
            <a:srgbClr val="FDF2F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5076825" y="2500164"/>
            <a:ext cx="0" cy="1238250"/>
          </a:xfrm>
          <a:prstGeom prst="line">
            <a:avLst/>
          </a:prstGeom>
          <a:noFill/>
          <a:ln w="38100">
            <a:solidFill>
              <a:srgbClr val="DB2777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191125" y="2595414"/>
            <a:ext cx="35461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9D174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Multi-Agent Architecture: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5191125" y="2766864"/>
            <a:ext cx="3476625" cy="876300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BE18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Specialized agent roles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BE18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Workflow orchestration</a:t>
            </a:r>
            <a:endParaRPr lang="en-US" sz="1350" dirty="0"/>
          </a:p>
          <a:p>
            <a:pPr algn="l" marL="66675" indent="-6667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BE185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Collaborative problem-solving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5057775" y="3833664"/>
            <a:ext cx="410766" cy="163711"/>
          </a:xfrm>
          <a:prstGeom prst="roundRect">
            <a:avLst>
              <a:gd name="adj" fmla="val 17455"/>
            </a:avLst>
          </a:prstGeom>
          <a:solidFill>
            <a:srgbClr val="FCE7F3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5114925" y="3862239"/>
            <a:ext cx="302395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9D174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Architect</a:t>
            </a:r>
            <a:endParaRPr lang="en-US" sz="600" dirty="0"/>
          </a:p>
        </p:txBody>
      </p:sp>
      <p:sp>
        <p:nvSpPr>
          <p:cNvPr id="30" name="Text 27"/>
          <p:cNvSpPr/>
          <p:nvPr/>
        </p:nvSpPr>
        <p:spPr>
          <a:xfrm>
            <a:off x="5506641" y="3833664"/>
            <a:ext cx="389632" cy="163711"/>
          </a:xfrm>
          <a:prstGeom prst="roundRect">
            <a:avLst>
              <a:gd name="adj" fmla="val 17455"/>
            </a:avLst>
          </a:prstGeom>
          <a:solidFill>
            <a:srgbClr val="FCE7F3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8"/>
          <p:cNvSpPr/>
          <p:nvPr/>
        </p:nvSpPr>
        <p:spPr>
          <a:xfrm>
            <a:off x="5563791" y="3862239"/>
            <a:ext cx="280839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9D174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</a:t>
            </a:r>
            <a:endParaRPr lang="en-US" sz="600" dirty="0"/>
          </a:p>
        </p:txBody>
      </p:sp>
      <p:sp>
        <p:nvSpPr>
          <p:cNvPr id="32" name="Text 29"/>
          <p:cNvSpPr/>
          <p:nvPr/>
        </p:nvSpPr>
        <p:spPr>
          <a:xfrm>
            <a:off x="5934373" y="3833664"/>
            <a:ext cx="321915" cy="163711"/>
          </a:xfrm>
          <a:prstGeom prst="roundRect">
            <a:avLst>
              <a:gd name="adj" fmla="val 17455"/>
            </a:avLst>
          </a:prstGeom>
          <a:solidFill>
            <a:srgbClr val="FCE7F3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5991523" y="3862239"/>
            <a:ext cx="21176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9D174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Tester</a:t>
            </a:r>
            <a:endParaRPr lang="en-US" sz="600" dirty="0"/>
          </a:p>
        </p:txBody>
      </p:sp>
      <p:sp>
        <p:nvSpPr>
          <p:cNvPr id="34" name="Text 31"/>
          <p:cNvSpPr/>
          <p:nvPr/>
        </p:nvSpPr>
        <p:spPr>
          <a:xfrm>
            <a:off x="6294388" y="3833664"/>
            <a:ext cx="426244" cy="163711"/>
          </a:xfrm>
          <a:prstGeom prst="roundRect">
            <a:avLst>
              <a:gd name="adj" fmla="val 17455"/>
            </a:avLst>
          </a:prstGeom>
          <a:solidFill>
            <a:srgbClr val="FCE7F3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5" name="Text 32"/>
          <p:cNvSpPr/>
          <p:nvPr/>
        </p:nvSpPr>
        <p:spPr>
          <a:xfrm>
            <a:off x="6351538" y="3862239"/>
            <a:ext cx="318183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40"/>
              </a:lnSpc>
              <a:buNone/>
            </a:pPr>
            <a:r>
              <a:rPr lang="en-US" sz="600" dirty="0">
                <a:solidFill>
                  <a:srgbClr val="9D174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Workflow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" y="228600"/>
            <a:ext cx="443998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30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 Are Here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28600" y="723900"/>
            <a:ext cx="886053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spcAft>
                <a:spcPts val="1500"/>
              </a:spcAft>
              <a:buNone/>
            </a:pPr>
            <a:r>
              <a:rPr lang="en-US" sz="10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Standard — Modern Technology Stacks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2447925" y="1679377"/>
            <a:ext cx="9715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PRE-AI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3459480" y="1679377"/>
            <a:ext cx="77724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1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4278630" y="1679377"/>
            <a:ext cx="77724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2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5097780" y="1679377"/>
            <a:ext cx="77724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3a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5916930" y="1679377"/>
            <a:ext cx="77724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750" dirty="0">
                <a:solidFill>
                  <a:srgbClr val="FFFFFF">
                    <a:alpha val="4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 3b</a:t>
            </a:r>
            <a:endParaRPr lang="en-US" sz="750" dirty="0"/>
          </a:p>
        </p:txBody>
      </p:sp>
      <p:sp>
        <p:nvSpPr>
          <p:cNvPr id="9" name="Text 7"/>
          <p:cNvSpPr/>
          <p:nvPr/>
        </p:nvSpPr>
        <p:spPr>
          <a:xfrm>
            <a:off x="2457450" y="2003227"/>
            <a:ext cx="952500" cy="190500"/>
          </a:xfrm>
          <a:prstGeom prst="roundRect">
            <a:avLst>
              <a:gd name="adj" fmla="val 20000"/>
            </a:avLst>
          </a:prstGeom>
          <a:solidFill>
            <a:srgbClr val="6B728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467100" y="2003227"/>
            <a:ext cx="762000" cy="190500"/>
          </a:xfrm>
          <a:prstGeom prst="roundRect">
            <a:avLst>
              <a:gd name="adj" fmla="val 20000"/>
            </a:avLst>
          </a:prstGeom>
          <a:solidFill>
            <a:srgbClr val="0891B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286250" y="2003227"/>
            <a:ext cx="762000" cy="190500"/>
          </a:xfrm>
          <a:prstGeom prst="roundRect">
            <a:avLst>
              <a:gd name="adj" fmla="val 20000"/>
            </a:avLst>
          </a:prstGeom>
          <a:solidFill>
            <a:srgbClr val="0066C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105400" y="1965127"/>
            <a:ext cx="762000" cy="266700"/>
          </a:xfrm>
          <a:prstGeom prst="roundRect">
            <a:avLst>
              <a:gd name="adj" fmla="val 14286"/>
            </a:avLst>
          </a:prstGeom>
          <a:solidFill>
            <a:srgbClr val="7C3AED"/>
          </a:solidFill>
          <a:ln/>
          <a:effectLst>
            <a:outerShdw sx="100000" sy="100000" kx="0" ky="0" algn="bl" rotWithShape="0" blurRad="152400" dist="50800" dir="16200000">
              <a:srgbClr val="7c3aed">
                <a:alpha val="5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924550" y="2003227"/>
            <a:ext cx="762000" cy="190500"/>
          </a:xfrm>
          <a:prstGeom prst="roundRect">
            <a:avLst>
              <a:gd name="adj" fmla="val 20000"/>
            </a:avLst>
          </a:prstGeom>
          <a:solidFill>
            <a:srgbClr val="DB2777">
              <a:alpha val="40000"/>
            </a:srgbClr>
          </a:solidFill>
          <a:ln w="19050">
            <a:solidFill>
              <a:srgbClr val="DB2777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5524500" y="2384227"/>
            <a:ext cx="0" cy="9525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410200" y="2431852"/>
            <a:ext cx="152400" cy="0"/>
          </a:xfrm>
          <a:prstGeom prst="line">
            <a:avLst/>
          </a:prstGeom>
          <a:noFill/>
          <a:ln w="95250">
            <a:solidFill>
              <a:srgbClr val="00FF8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448300" y="2384227"/>
            <a:ext cx="0" cy="9525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097780" y="2669977"/>
            <a:ext cx="777240" cy="29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5"/>
              </a:lnSpc>
              <a:spcBef>
                <a:spcPts val="300"/>
              </a:spcBef>
              <a:buNone/>
            </a:pPr>
            <a:r>
              <a:rPr lang="en-US" sz="825" b="1" dirty="0">
                <a:solidFill>
                  <a:srgbClr val="00FF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 ARE HERE</a:t>
            </a:r>
            <a:endParaRPr lang="en-US" sz="825" dirty="0"/>
          </a:p>
        </p:txBody>
      </p:sp>
      <p:sp>
        <p:nvSpPr>
          <p:cNvPr id="18" name="Text 16"/>
          <p:cNvSpPr/>
          <p:nvPr/>
        </p:nvSpPr>
        <p:spPr>
          <a:xfrm>
            <a:off x="2060674" y="3344168"/>
            <a:ext cx="2450009" cy="617190"/>
          </a:xfrm>
          <a:prstGeom prst="roundRect">
            <a:avLst>
              <a:gd name="adj" fmla="val 12346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2230484" y="3477518"/>
            <a:ext cx="211038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LEADING EDGE</a:t>
            </a:r>
            <a:endParaRPr lang="en-US" sz="750" dirty="0"/>
          </a:p>
        </p:txBody>
      </p:sp>
      <p:sp>
        <p:nvSpPr>
          <p:cNvPr id="20" name="Text 18"/>
          <p:cNvSpPr/>
          <p:nvPr/>
        </p:nvSpPr>
        <p:spPr>
          <a:xfrm>
            <a:off x="2230484" y="3668018"/>
            <a:ext cx="211038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Python, JavaScript, TypeScript, Go, Rust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4701183" y="3344168"/>
            <a:ext cx="2382143" cy="617190"/>
          </a:xfrm>
          <a:prstGeom prst="roundRect">
            <a:avLst>
              <a:gd name="adj" fmla="val 12346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4871671" y="3477518"/>
            <a:ext cx="204116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TOOLING</a:t>
            </a:r>
            <a:endParaRPr lang="en-US" sz="750" dirty="0"/>
          </a:p>
        </p:txBody>
      </p:sp>
      <p:sp>
        <p:nvSpPr>
          <p:cNvPr id="23" name="Text 21"/>
          <p:cNvSpPr/>
          <p:nvPr/>
        </p:nvSpPr>
        <p:spPr>
          <a:xfrm>
            <a:off x="4871671" y="3668018"/>
            <a:ext cx="204116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Code, Cursor, Windsurf, Copilot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141732" y="4768304"/>
            <a:ext cx="886053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5"/>
              </a:lnSpc>
              <a:spcBef>
                <a:spcPts val="1800"/>
              </a:spcBef>
              <a:buNone/>
            </a:pPr>
            <a:r>
              <a:rPr lang="en-US" sz="825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modern cloud-native technology stacks, the industry is at the Gen 3a frontier</a:t>
            </a:r>
            <a:endParaRPr lang="en-US" sz="8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Geological Ages of AI-Assisted Development</dc:title>
  <dc:subject>PptxGenJS Presentation</dc:subject>
  <dc:creator>Deutsche Bank</dc:creator>
  <cp:lastModifiedBy>Deutsche Bank</cp:lastModifiedBy>
  <cp:revision>1</cp:revision>
  <dcterms:created xsi:type="dcterms:W3CDTF">2025-12-06T13:03:07Z</dcterms:created>
  <dcterms:modified xsi:type="dcterms:W3CDTF">2025-12-06T13:03:07Z</dcterms:modified>
</cp:coreProperties>
</file>